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6" r:id="rId3"/>
    <p:sldId id="293" r:id="rId4"/>
    <p:sldId id="294" r:id="rId5"/>
    <p:sldId id="292" r:id="rId6"/>
    <p:sldId id="274" r:id="rId7"/>
    <p:sldId id="295" r:id="rId8"/>
    <p:sldId id="276" r:id="rId9"/>
    <p:sldId id="296" r:id="rId10"/>
    <p:sldId id="277" r:id="rId11"/>
    <p:sldId id="297" r:id="rId12"/>
    <p:sldId id="291" r:id="rId13"/>
    <p:sldId id="288" r:id="rId14"/>
    <p:sldId id="258" r:id="rId15"/>
  </p:sldIdLst>
  <p:sldSz cx="9144000" cy="6858000" type="screen4x3"/>
  <p:notesSz cx="6788150" cy="992346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5" autoAdjust="0"/>
    <p:restoredTop sz="94708" autoAdjust="0"/>
  </p:normalViewPr>
  <p:slideViewPr>
    <p:cSldViewPr>
      <p:cViewPr varScale="1">
        <p:scale>
          <a:sx n="109" d="100"/>
          <a:sy n="109" d="100"/>
        </p:scale>
        <p:origin x="129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nárůst</a:t>
            </a:r>
            <a:r>
              <a:rPr lang="en-US"/>
              <a:t> </a:t>
            </a:r>
            <a:r>
              <a:rPr lang="cs-CZ"/>
              <a:t>asistentů pedagoga</a:t>
            </a:r>
          </a:p>
          <a:p>
            <a:pPr>
              <a:defRPr/>
            </a:pP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Počet AP</c:v>
                </c:pt>
              </c:strCache>
            </c:strRef>
          </c:tx>
          <c:spPr>
            <a:ln w="22225" cap="rnd">
              <a:solidFill>
                <a:schemeClr val="accent1"/>
              </a:solidFill>
            </a:ln>
            <a:effectLst>
              <a:glow rad="139700">
                <a:schemeClr val="accent1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List1!$A$2:$A$6</c:f>
              <c:strCache>
                <c:ptCount val="5"/>
                <c:pt idx="0">
                  <c:v>září 2013</c:v>
                </c:pt>
                <c:pt idx="1">
                  <c:v>září 2014</c:v>
                </c:pt>
                <c:pt idx="2">
                  <c:v>září 2015</c:v>
                </c:pt>
                <c:pt idx="3">
                  <c:v>září 2016</c:v>
                </c:pt>
                <c:pt idx="4">
                  <c:v>září 2017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7445</c:v>
                </c:pt>
                <c:pt idx="1">
                  <c:v>8873</c:v>
                </c:pt>
                <c:pt idx="2">
                  <c:v>10382</c:v>
                </c:pt>
                <c:pt idx="3">
                  <c:v>13299</c:v>
                </c:pt>
                <c:pt idx="4">
                  <c:v>17650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B48-4C03-A6E1-0E539AB272EC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933785936"/>
        <c:axId val="933798832"/>
      </c:lineChart>
      <c:catAx>
        <c:axId val="93378593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33798832"/>
        <c:crosses val="autoZero"/>
        <c:auto val="1"/>
        <c:lblAlgn val="ctr"/>
        <c:lblOffset val="100"/>
        <c:noMultiLvlLbl val="0"/>
      </c:catAx>
      <c:valAx>
        <c:axId val="933798832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33785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6">
  <cs:axisTitle>
    <cs:lnRef idx="0"/>
    <cs:fillRef idx="0"/>
    <cs:effectRef idx="0"/>
    <cs:fontRef idx="minor">
      <a:schemeClr val="lt1">
        <a:lumMod val="75000"/>
      </a:schemeClr>
    </cs:fontRef>
    <cs:defRPr sz="1197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2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1532" cy="4961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5047" y="0"/>
            <a:ext cx="2941532" cy="4961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2EBE0C3-2ECE-4B72-BD8D-8C6FFC3475F3}" type="datetimeFigureOut">
              <a:rPr lang="cs-CZ"/>
              <a:pPr>
                <a:defRPr/>
              </a:pPr>
              <a:t>17.5.2019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8815" y="4713645"/>
            <a:ext cx="5430520" cy="44655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5568"/>
            <a:ext cx="2941532" cy="4961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5047" y="9425568"/>
            <a:ext cx="2941532" cy="4961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EBC78E9-A9E2-4AE9-8A4C-9FC48EE5B5C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  <p:sp>
        <p:nvSpPr>
          <p:cNvPr id="1638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5468ED-B134-416B-8E93-FBBE2E8E8A05}" type="slidenum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cs-CZ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4579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F88303-8940-44A7-BA8D-5C1E82431393}" type="slidenum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cs-CZ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2905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4579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10FBEA-C0AB-4F86-8B89-C80962283889}" type="slidenum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cs-CZ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4032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4579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10FBEA-C0AB-4F86-8B89-C80962283889}" type="slidenum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cs-CZ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448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843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7DE67D-1902-4AD5-90C6-14064327B1C9}" type="slidenum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cs-CZ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512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843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7DE67D-1902-4AD5-90C6-14064327B1C9}" type="slidenum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cs-CZ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068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2531" name="Zástupný symbol pro číslo snímku 3"/>
          <p:cNvSpPr txBox="1">
            <a:spLocks noGrp="1"/>
          </p:cNvSpPr>
          <p:nvPr/>
        </p:nvSpPr>
        <p:spPr bwMode="auto">
          <a:xfrm>
            <a:off x="3850442" y="9377317"/>
            <a:ext cx="2945660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5F0E01A-7D1A-499F-BF4A-4852565F4C89}" type="slidenum">
              <a:rPr lang="cs-CZ" sz="1200">
                <a:latin typeface="Calibri" pitchFamily="34" charset="0"/>
              </a:rPr>
              <a:pPr algn="r"/>
              <a:t>5</a:t>
            </a:fld>
            <a:endParaRPr lang="cs-CZ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014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048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922C25-82F7-459C-968F-8BF7B8B320E9}" type="slidenum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cs-CZ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2531" name="Zástupný symbol pro číslo snímku 3"/>
          <p:cNvSpPr txBox="1">
            <a:spLocks noGrp="1"/>
          </p:cNvSpPr>
          <p:nvPr/>
        </p:nvSpPr>
        <p:spPr bwMode="auto">
          <a:xfrm>
            <a:off x="3850442" y="9377317"/>
            <a:ext cx="2945660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5F0E01A-7D1A-499F-BF4A-4852565F4C89}" type="slidenum">
              <a:rPr lang="cs-CZ" sz="1200">
                <a:latin typeface="Calibri" pitchFamily="34" charset="0"/>
              </a:rPr>
              <a:pPr algn="r"/>
              <a:t>7</a:t>
            </a:fld>
            <a:endParaRPr lang="cs-CZ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656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048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981C4D-9E1B-4B34-9DD4-2E956B2EC1FB}" type="slidenum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cs-CZ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2531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9CA80B-1AF5-4404-B7F4-9474AFCA1581}" type="slidenum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cs-CZ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269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048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3C634A-F0E3-4F51-A40D-1CCCC8F3DAA5}" type="slidenum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cs-CZ" dirty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263B3-CDAB-4FB0-9364-62D035F786EB}" type="datetimeFigureOut">
              <a:rPr lang="cs-CZ"/>
              <a:pPr>
                <a:defRPr/>
              </a:pPr>
              <a:t>17.5.2019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48F26-FA70-4532-96E3-0F86E956155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932F1-7AAF-4510-8E4B-F8041EF538AF}" type="datetimeFigureOut">
              <a:rPr lang="cs-CZ"/>
              <a:pPr>
                <a:defRPr/>
              </a:pPr>
              <a:t>17.5.2019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40F02-EEE4-4E8B-8761-0EE5686381D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D5A35-1957-4450-BEBD-BEDF054875A5}" type="datetimeFigureOut">
              <a:rPr lang="cs-CZ"/>
              <a:pPr>
                <a:defRPr/>
              </a:pPr>
              <a:t>17.5.2019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AF5FD-0B25-4B46-BE5F-9B08B9814434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30A99-2D0D-44F5-99C6-D8B03355A696}" type="datetimeFigureOut">
              <a:rPr lang="cs-CZ"/>
              <a:pPr>
                <a:defRPr/>
              </a:pPr>
              <a:t>17.5.2019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C7A6F-AFAC-4A58-82F5-B410ABA6F244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8BE4B-9517-4E00-9065-5F14DCC7955A}" type="datetimeFigureOut">
              <a:rPr lang="cs-CZ"/>
              <a:pPr>
                <a:defRPr/>
              </a:pPr>
              <a:t>17.5.2019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1D836-3CB6-4C57-9F26-78A7A928E0D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8C5C5-FB92-41F0-8CCA-70042DCDA85A}" type="datetimeFigureOut">
              <a:rPr lang="cs-CZ"/>
              <a:pPr>
                <a:defRPr/>
              </a:pPr>
              <a:t>17.5.2019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FB4D1-EC4C-4E0F-A1A7-211C55596B2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66120-8118-4DB0-BF10-B4016DEDA3C7}" type="datetimeFigureOut">
              <a:rPr lang="cs-CZ"/>
              <a:pPr>
                <a:defRPr/>
              </a:pPr>
              <a:t>17.5.2019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0DD60-491E-4031-BA3F-2A5BEAD3D20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2A8BE-144D-4C5F-B459-4E04AF14283E}" type="datetimeFigureOut">
              <a:rPr lang="cs-CZ"/>
              <a:pPr>
                <a:defRPr/>
              </a:pPr>
              <a:t>17.5.2019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C157C-C449-4620-8A92-CCB5A36B752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C9991-B8EA-47A8-ADB9-E73E4CB509F9}" type="datetimeFigureOut">
              <a:rPr lang="cs-CZ"/>
              <a:pPr>
                <a:defRPr/>
              </a:pPr>
              <a:t>17.5.2019</a:t>
            </a:fld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D3EC8-6F5D-447A-BBF3-C06D8A444FC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0841B-247E-4B96-873C-2F3CF6944E67}" type="datetimeFigureOut">
              <a:rPr lang="cs-CZ"/>
              <a:pPr>
                <a:defRPr/>
              </a:pPr>
              <a:t>17.5.2019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ECD3D-B743-4730-8E1D-92675C40D1E3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83E26-4C5A-463B-B4B2-3A8EF0705945}" type="datetimeFigureOut">
              <a:rPr lang="cs-CZ"/>
              <a:pPr>
                <a:defRPr/>
              </a:pPr>
              <a:t>17.5.2019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AA577-9CDD-4E40-A11C-3A3FFB69E2A6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9D4C92-A048-474F-9336-44DB2E334043}" type="datetimeFigureOut">
              <a:rPr lang="cs-CZ"/>
              <a:pPr>
                <a:defRPr/>
              </a:pPr>
              <a:t>17.5.2019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BC7E45-E2CC-43B8-917F-633A82A0FB0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vaskolaops.cz/kvalifikacni-kurz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hyperlink" Target="http://www.asistentpedagoga.cz/kvalifikacni-kurzy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jan.zajic@novaskolaops.cz" TargetMode="Externa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dirty="0" smtClean="0"/>
          </a:p>
        </p:txBody>
      </p:sp>
      <p:sp>
        <p:nvSpPr>
          <p:cNvPr id="1433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dirty="0" smtClean="0"/>
          </a:p>
        </p:txBody>
      </p:sp>
      <p:pic>
        <p:nvPicPr>
          <p:cNvPr id="14339" name="Picture 3" descr="D:\Nová škola\grafika\graficke_prvky\titulka_prezenta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Nadpis 3"/>
          <p:cNvSpPr>
            <a:spLocks noGrp="1"/>
          </p:cNvSpPr>
          <p:nvPr>
            <p:ph type="title"/>
          </p:nvPr>
        </p:nvSpPr>
        <p:spPr>
          <a:xfrm>
            <a:off x="457200" y="1366838"/>
            <a:ext cx="8229600" cy="612775"/>
          </a:xfrm>
        </p:spPr>
        <p:txBody>
          <a:bodyPr/>
          <a:lstStyle/>
          <a:p>
            <a:pPr eaLnBrk="1" hangingPunct="1"/>
            <a:r>
              <a:rPr lang="cs-CZ" sz="1600" dirty="0" smtClean="0"/>
              <a:t>Šance na úspěch</a:t>
            </a:r>
          </a:p>
        </p:txBody>
      </p:sp>
      <p:pic>
        <p:nvPicPr>
          <p:cNvPr id="37890" name="Picture 3" descr="D:\Nová škola\grafika\graficke_prvky\patka_web_prezenta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69025"/>
            <a:ext cx="91440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4" descr="D:\Nová škola\grafika\graficke_prvky\hlavicka_prezentac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5"/>
          <a:srcRect t="6441"/>
          <a:stretch>
            <a:fillRect/>
          </a:stretch>
        </p:blipFill>
        <p:spPr>
          <a:xfrm>
            <a:off x="552450" y="1819275"/>
            <a:ext cx="8039100" cy="42354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Nadpis 3"/>
          <p:cNvSpPr>
            <a:spLocks noGrp="1"/>
          </p:cNvSpPr>
          <p:nvPr>
            <p:ph type="title"/>
          </p:nvPr>
        </p:nvSpPr>
        <p:spPr>
          <a:xfrm>
            <a:off x="457200" y="1366838"/>
            <a:ext cx="8229600" cy="612775"/>
          </a:xfrm>
        </p:spPr>
        <p:txBody>
          <a:bodyPr/>
          <a:lstStyle/>
          <a:p>
            <a:pPr eaLnBrk="1" hangingPunct="1"/>
            <a:r>
              <a:rPr lang="cs-CZ" sz="2000" b="1" dirty="0" smtClean="0"/>
              <a:t>Kvalifikační studium pro AP, ŠA (Studium pedagogiky)</a:t>
            </a:r>
            <a:endParaRPr lang="cs-CZ" sz="2000" dirty="0" smtClean="0"/>
          </a:p>
        </p:txBody>
      </p:sp>
      <p:sp>
        <p:nvSpPr>
          <p:cNvPr id="50178" name="Zástupný symbol pro obsah 4"/>
          <p:cNvSpPr>
            <a:spLocks noGrp="1"/>
          </p:cNvSpPr>
          <p:nvPr>
            <p:ph idx="1"/>
          </p:nvPr>
        </p:nvSpPr>
        <p:spPr>
          <a:xfrm>
            <a:off x="468313" y="1916113"/>
            <a:ext cx="8229600" cy="418465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sz="1600" dirty="0" smtClean="0"/>
              <a:t>Po třech letech spolupráce se Svatojánskou kolejí navazujeme již druhým rokem spoluprací s vyšší odbornou školu sociálně pedagogickou a teologickou </a:t>
            </a:r>
            <a:r>
              <a:rPr lang="cs-CZ" sz="1600" b="1" dirty="0"/>
              <a:t>JABOK</a:t>
            </a:r>
            <a:endParaRPr lang="cs-CZ" sz="1600" dirty="0" smtClean="0"/>
          </a:p>
          <a:p>
            <a:pPr algn="just">
              <a:spcBef>
                <a:spcPts val="1200"/>
              </a:spcBef>
            </a:pPr>
            <a:r>
              <a:rPr lang="cs-CZ" sz="1600" b="1" dirty="0" smtClean="0"/>
              <a:t>Studium pedagogiky </a:t>
            </a:r>
            <a:r>
              <a:rPr lang="cs-CZ" sz="1600" dirty="0" smtClean="0"/>
              <a:t>(vhodné také pro AP) se koná v Praze a je určeno pro všechny zájemce s </a:t>
            </a:r>
            <a:r>
              <a:rPr lang="cs-CZ" sz="1600" b="1" dirty="0" smtClean="0"/>
              <a:t>ukončeným středním vzděláním</a:t>
            </a:r>
            <a:r>
              <a:rPr lang="cs-CZ" sz="1600" dirty="0" smtClean="0"/>
              <a:t>.</a:t>
            </a:r>
          </a:p>
          <a:p>
            <a:pPr algn="just">
              <a:spcBef>
                <a:spcPts val="1200"/>
              </a:spcBef>
            </a:pPr>
            <a:r>
              <a:rPr lang="cs-CZ" sz="1600" dirty="0"/>
              <a:t>Studenty čeká 80 hodin </a:t>
            </a:r>
            <a:r>
              <a:rPr lang="cs-CZ" sz="1600" b="1" dirty="0"/>
              <a:t>teorie, která je ovšem koncipována velmi prakticky </a:t>
            </a:r>
            <a:r>
              <a:rPr lang="cs-CZ" sz="1600" dirty="0"/>
              <a:t>(mimo jiné si účastníci budou moci vyzkoušet, jak vodit nevidomého, jak vysvětlit některé matematické operace dětem s poruchou pozornosti či zamyslet se s podporou psychologa nad důvodem, proč vlastně pomáhat)...</a:t>
            </a:r>
            <a:endParaRPr lang="cs-CZ" sz="1600" dirty="0" smtClean="0"/>
          </a:p>
          <a:p>
            <a:pPr algn="just">
              <a:spcBef>
                <a:spcPts val="1200"/>
              </a:spcBef>
            </a:pPr>
            <a:r>
              <a:rPr lang="cs-CZ" sz="1600" dirty="0" smtClean="0"/>
              <a:t>Po splnění 20-ti hodinové praxe, sepsání závěrečné práce a její obhajobě, bude studentům předáno </a:t>
            </a:r>
            <a:r>
              <a:rPr lang="cs-CZ" sz="1600" b="1" dirty="0" smtClean="0"/>
              <a:t>Osvědčení</a:t>
            </a:r>
            <a:r>
              <a:rPr lang="cs-CZ" sz="1600" dirty="0" smtClean="0"/>
              <a:t>.</a:t>
            </a:r>
          </a:p>
          <a:p>
            <a:pPr>
              <a:spcBef>
                <a:spcPts val="1200"/>
              </a:spcBef>
            </a:pPr>
            <a:r>
              <a:rPr lang="cs-CZ" sz="1600" b="1" dirty="0" smtClean="0"/>
              <a:t>Najdete nás na</a:t>
            </a:r>
            <a:r>
              <a:rPr lang="cs-CZ" sz="1600" dirty="0" smtClean="0"/>
              <a:t>: a) </a:t>
            </a:r>
            <a:r>
              <a:rPr lang="cs-CZ" sz="1600" dirty="0" smtClean="0">
                <a:hlinkClick r:id="rId3"/>
              </a:rPr>
              <a:t>http://www.novaskolaops.cz/kvalifikacni-kurz/</a:t>
            </a:r>
            <a:endParaRPr lang="cs-CZ" sz="16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cs-CZ" sz="1600" dirty="0" smtClean="0"/>
              <a:t>                                     b) </a:t>
            </a:r>
            <a:r>
              <a:rPr lang="cs-CZ" sz="1600" dirty="0" smtClean="0">
                <a:hlinkClick r:id="rId4"/>
              </a:rPr>
              <a:t>http://www.asistentpedagoga.cz/kvalifikacni-kurzy</a:t>
            </a:r>
            <a:endParaRPr lang="cs-CZ" sz="1600" dirty="0" smtClean="0"/>
          </a:p>
          <a:p>
            <a:pPr marL="0" indent="0">
              <a:spcBef>
                <a:spcPts val="1200"/>
              </a:spcBef>
              <a:buNone/>
            </a:pPr>
            <a:endParaRPr lang="cs-CZ" sz="1500" dirty="0" smtClean="0"/>
          </a:p>
        </p:txBody>
      </p:sp>
      <p:pic>
        <p:nvPicPr>
          <p:cNvPr id="50179" name="Picture 3" descr="D:\Nová škola\grafika\graficke_prvky\patka_web_prezentac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169025"/>
            <a:ext cx="91440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4" descr="D:\Nová škola\grafika\graficke_prvky\hlavicka_prezentac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5729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Nadpis 3"/>
          <p:cNvSpPr>
            <a:spLocks noGrp="1"/>
          </p:cNvSpPr>
          <p:nvPr>
            <p:ph type="title"/>
          </p:nvPr>
        </p:nvSpPr>
        <p:spPr>
          <a:xfrm>
            <a:off x="457200" y="1366838"/>
            <a:ext cx="8229600" cy="612775"/>
          </a:xfrm>
        </p:spPr>
        <p:txBody>
          <a:bodyPr/>
          <a:lstStyle/>
          <a:p>
            <a:pPr eaLnBrk="1" hangingPunct="1"/>
            <a:r>
              <a:rPr lang="cs-CZ" sz="2000" dirty="0" smtClean="0"/>
              <a:t>Počty AP</a:t>
            </a:r>
          </a:p>
        </p:txBody>
      </p:sp>
      <p:pic>
        <p:nvPicPr>
          <p:cNvPr id="52227" name="Picture 3" descr="D:\Nová škola\grafika\graficke_prvky\patka_web_prezenta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69025"/>
            <a:ext cx="91440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4" descr="D:\Nová škola\grafika\graficke_prvky\hlavicka_prezentac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916833"/>
          <a:ext cx="8229600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813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Nadpis 3"/>
          <p:cNvSpPr>
            <a:spLocks noGrp="1"/>
          </p:cNvSpPr>
          <p:nvPr>
            <p:ph type="title"/>
          </p:nvPr>
        </p:nvSpPr>
        <p:spPr>
          <a:xfrm>
            <a:off x="457200" y="1474850"/>
            <a:ext cx="8229600" cy="477986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cs-CZ" sz="2000" b="1" dirty="0" smtClean="0"/>
              <a:t>ZKUŠENOSTI, ODEZVY, MOTIVACE</a:t>
            </a:r>
          </a:p>
        </p:txBody>
      </p:sp>
      <p:pic>
        <p:nvPicPr>
          <p:cNvPr id="52227" name="Picture 3" descr="D:\Nová škola\grafika\graficke_prvky\patka_web_prezenta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69025"/>
            <a:ext cx="91440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4" descr="D:\Nová škola\grafika\graficke_prvky\hlavicka_prezentac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2060849"/>
            <a:ext cx="8229600" cy="4032448"/>
          </a:xfrm>
        </p:spPr>
        <p:txBody>
          <a:bodyPr/>
          <a:lstStyle/>
          <a:p>
            <a:pPr algn="just">
              <a:spcBef>
                <a:spcPts val="1200"/>
              </a:spcBef>
            </a:pPr>
            <a:r>
              <a:rPr lang="cs-CZ" sz="1600" dirty="0"/>
              <a:t>1) </a:t>
            </a:r>
            <a:r>
              <a:rPr lang="cs-CZ" sz="1600" b="1" dirty="0"/>
              <a:t>Přítomnost asistenta pedagoga v ZŠ a MŠ se stává žádanou a postupně snad i lépe dostupnou. </a:t>
            </a:r>
            <a:r>
              <a:rPr lang="cs-CZ" sz="1600" dirty="0"/>
              <a:t>Většina učitelů bere AP jako účinnou pomoc ve výuce žáků s SVP a část z nich vnímá, že z práce AP mají užitek všichni žáci ve třídě.</a:t>
            </a:r>
          </a:p>
          <a:p>
            <a:pPr algn="just">
              <a:spcBef>
                <a:spcPts val="1200"/>
              </a:spcBef>
            </a:pPr>
            <a:r>
              <a:rPr lang="cs-CZ" sz="1600" dirty="0"/>
              <a:t>2) </a:t>
            </a:r>
            <a:r>
              <a:rPr lang="cs-CZ" sz="1600" b="1" dirty="0"/>
              <a:t>Zaměstnávání AP pro SZ žáky nebo ŠA je přes jejich relativní dostupnost až překvapivě řídké</a:t>
            </a:r>
            <a:r>
              <a:rPr lang="cs-CZ" sz="1600" dirty="0"/>
              <a:t>. </a:t>
            </a:r>
            <a:endParaRPr lang="cs-CZ" sz="1600" dirty="0" smtClean="0"/>
          </a:p>
          <a:p>
            <a:pPr algn="just">
              <a:spcBef>
                <a:spcPts val="1200"/>
              </a:spcBef>
            </a:pPr>
            <a:r>
              <a:rPr lang="cs-CZ" sz="1600" dirty="0" smtClean="0"/>
              <a:t>3</a:t>
            </a:r>
            <a:r>
              <a:rPr lang="cs-CZ" sz="1600" dirty="0"/>
              <a:t>) </a:t>
            </a:r>
            <a:r>
              <a:rPr lang="cs-CZ" sz="1600" b="1" dirty="0"/>
              <a:t>Uznání tzv. „nepřímé práce“ u AP </a:t>
            </a:r>
            <a:r>
              <a:rPr lang="cs-CZ" sz="1600" b="1" dirty="0" smtClean="0"/>
              <a:t>je </a:t>
            </a:r>
            <a:r>
              <a:rPr lang="cs-CZ" sz="1600" b="1" dirty="0"/>
              <a:t>spíše výjimečné</a:t>
            </a:r>
            <a:r>
              <a:rPr lang="cs-CZ" sz="1600" dirty="0"/>
              <a:t>. To kromě platového znevýhodnění oproti učitelům může mít negativní dopad na kapacitu AP, kvalitně se připravovat na výuku, </a:t>
            </a:r>
            <a:r>
              <a:rPr lang="cs-CZ" sz="1600" dirty="0" smtClean="0"/>
              <a:t>dále </a:t>
            </a:r>
            <a:r>
              <a:rPr lang="cs-CZ" sz="1600" dirty="0"/>
              <a:t>se vzdělávat a profesně růst.</a:t>
            </a:r>
          </a:p>
          <a:p>
            <a:pPr algn="just">
              <a:spcBef>
                <a:spcPts val="1200"/>
              </a:spcBef>
            </a:pPr>
            <a:r>
              <a:rPr lang="cs-CZ" sz="1600" dirty="0"/>
              <a:t>4) </a:t>
            </a:r>
            <a:r>
              <a:rPr lang="cs-CZ" sz="1600" b="1" dirty="0"/>
              <a:t>Metodickou podporu AP a učitelů s nimi spolupracujících si velmi často organizují školy svépomocí</a:t>
            </a:r>
            <a:r>
              <a:rPr lang="cs-CZ" sz="1600" dirty="0"/>
              <a:t>, přičemž se klade důraz na kolegiální výměnu zkušeností a samostatné studium</a:t>
            </a:r>
            <a:r>
              <a:rPr lang="cs-CZ" sz="1600" dirty="0" smtClean="0"/>
              <a:t>.</a:t>
            </a:r>
          </a:p>
          <a:p>
            <a:pPr algn="just">
              <a:spcBef>
                <a:spcPts val="1200"/>
              </a:spcBef>
            </a:pPr>
            <a:r>
              <a:rPr lang="cs-CZ" sz="1600" dirty="0"/>
              <a:t>5) V mnoha případech u vedení škol, ale i u učitelů stále </a:t>
            </a:r>
            <a:r>
              <a:rPr lang="cs-CZ" sz="1600" b="1" dirty="0"/>
              <a:t>převládá představa, že asistent je přidělen žákovi a ne třídě, potažmo učiteli</a:t>
            </a:r>
            <a:r>
              <a:rPr lang="cs-CZ" sz="1600" dirty="0"/>
              <a:t>. </a:t>
            </a:r>
            <a:endParaRPr lang="cs-CZ" sz="1600" dirty="0" smtClean="0"/>
          </a:p>
          <a:p>
            <a:pPr marL="0" indent="0" algn="ctr">
              <a:spcBef>
                <a:spcPts val="1200"/>
              </a:spcBef>
              <a:buNone/>
            </a:pPr>
            <a:r>
              <a:rPr lang="cs-CZ" sz="1600" dirty="0">
                <a:hlinkClick r:id="rId5"/>
              </a:rPr>
              <a:t>jan.zajic@novaskolaops.cz</a:t>
            </a:r>
            <a:r>
              <a:rPr lang="cs-CZ" sz="1600" dirty="0"/>
              <a:t> </a:t>
            </a:r>
          </a:p>
          <a:p>
            <a:pPr algn="just">
              <a:spcBef>
                <a:spcPts val="1200"/>
              </a:spcBef>
            </a:pPr>
            <a:endParaRPr lang="cs-CZ" sz="1600" dirty="0"/>
          </a:p>
          <a:p>
            <a:pPr marL="0" indent="0" algn="just">
              <a:spcBef>
                <a:spcPts val="1200"/>
              </a:spcBef>
              <a:buNone/>
            </a:pP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17627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dirty="0" smtClean="0"/>
          </a:p>
        </p:txBody>
      </p:sp>
      <p:sp>
        <p:nvSpPr>
          <p:cNvPr id="6041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dirty="0" smtClean="0"/>
          </a:p>
        </p:txBody>
      </p:sp>
      <p:pic>
        <p:nvPicPr>
          <p:cNvPr id="60419" name="Picture 2" descr="D:\Nová škola\grafika\graficke_prvky\titulka__bila_prezenta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Nadpis 1"/>
          <p:cNvSpPr>
            <a:spLocks noGrp="1"/>
          </p:cNvSpPr>
          <p:nvPr>
            <p:ph type="ctrTitle"/>
          </p:nvPr>
        </p:nvSpPr>
        <p:spPr>
          <a:xfrm>
            <a:off x="684213" y="1196752"/>
            <a:ext cx="7772400" cy="1152128"/>
          </a:xfrm>
        </p:spPr>
        <p:txBody>
          <a:bodyPr/>
          <a:lstStyle/>
          <a:p>
            <a:pPr eaLnBrk="1" hangingPunct="1">
              <a:defRPr/>
            </a:pPr>
            <a:r>
              <a:rPr lang="cs-CZ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II. Konference pro asistenty (AP, ŠA) a jejich pedagogy</a:t>
            </a: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>
                <a:latin typeface="Arial" charset="0"/>
              </a:rPr>
              <a:t/>
            </a:r>
            <a:br>
              <a:rPr lang="cs-CZ" sz="1400" dirty="0" smtClean="0">
                <a:latin typeface="Arial" charset="0"/>
              </a:rPr>
            </a:br>
            <a:endParaRPr lang="cs-CZ" sz="1400" dirty="0" smtClean="0">
              <a:latin typeface="Arial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66737" y="1772816"/>
            <a:ext cx="7920806" cy="4396208"/>
          </a:xfrm>
        </p:spPr>
        <p:txBody>
          <a:bodyPr>
            <a:noAutofit/>
          </a:bodyPr>
          <a:lstStyle/>
          <a:p>
            <a:pPr algn="l" eaLnBrk="1" hangingPunct="1">
              <a:lnSpc>
                <a:spcPct val="200000"/>
              </a:lnSpc>
              <a:spcBef>
                <a:spcPts val="0"/>
              </a:spcBef>
              <a:defRPr/>
            </a:pPr>
            <a:r>
              <a:rPr lang="cs-CZ" sz="1400" b="1" dirty="0" smtClean="0">
                <a:solidFill>
                  <a:srgbClr val="002060"/>
                </a:solidFill>
              </a:rPr>
              <a:t>9:30 </a:t>
            </a:r>
            <a:r>
              <a:rPr lang="cs-CZ" sz="1400" b="1" dirty="0">
                <a:solidFill>
                  <a:srgbClr val="002060"/>
                </a:solidFill>
              </a:rPr>
              <a:t>– 9:45</a:t>
            </a:r>
            <a:r>
              <a:rPr lang="cs-CZ" sz="1400" b="1" dirty="0">
                <a:solidFill>
                  <a:schemeClr val="tx1"/>
                </a:solidFill>
              </a:rPr>
              <a:t>       Přivítání, zkušenosti </a:t>
            </a:r>
            <a:r>
              <a:rPr lang="cs-CZ" sz="1400" b="1" dirty="0" smtClean="0">
                <a:solidFill>
                  <a:schemeClr val="tx1"/>
                </a:solidFill>
              </a:rPr>
              <a:t>s </a:t>
            </a:r>
            <a:r>
              <a:rPr lang="cs-CZ" sz="1400" b="1" dirty="0">
                <a:solidFill>
                  <a:schemeClr val="tx1"/>
                </a:solidFill>
              </a:rPr>
              <a:t>asistenty (Mgr. Jan Zajíc, Nová škola o.p.s.)</a:t>
            </a:r>
            <a:br>
              <a:rPr lang="cs-CZ" sz="1400" b="1" dirty="0">
                <a:solidFill>
                  <a:schemeClr val="tx1"/>
                </a:solidFill>
              </a:rPr>
            </a:br>
            <a:r>
              <a:rPr lang="cs-CZ" sz="1400" b="1" dirty="0">
                <a:solidFill>
                  <a:srgbClr val="002060"/>
                </a:solidFill>
              </a:rPr>
              <a:t>9:45 – 10:00</a:t>
            </a:r>
            <a:r>
              <a:rPr lang="cs-CZ" sz="1400" b="1" dirty="0">
                <a:solidFill>
                  <a:schemeClr val="tx1"/>
                </a:solidFill>
              </a:rPr>
              <a:t>     Vzdělávání asistentů (PhDr. Veronika Zelinková, Nová škola o.p.s.)</a:t>
            </a:r>
            <a:br>
              <a:rPr lang="cs-CZ" sz="1400" b="1" dirty="0">
                <a:solidFill>
                  <a:schemeClr val="tx1"/>
                </a:solidFill>
              </a:rPr>
            </a:br>
            <a:r>
              <a:rPr lang="cs-CZ" sz="1400" b="1" dirty="0">
                <a:solidFill>
                  <a:srgbClr val="002060"/>
                </a:solidFill>
              </a:rPr>
              <a:t>10:00 – 10:15</a:t>
            </a:r>
            <a:r>
              <a:rPr lang="cs-CZ" sz="1400" b="1" dirty="0">
                <a:solidFill>
                  <a:schemeClr val="tx1"/>
                </a:solidFill>
              </a:rPr>
              <a:t>   Web www.asistentpedagoga.cz (Michal Kryl, Nová škola o.p.s.)</a:t>
            </a:r>
            <a:br>
              <a:rPr lang="cs-CZ" sz="1400" b="1" dirty="0">
                <a:solidFill>
                  <a:schemeClr val="tx1"/>
                </a:solidFill>
              </a:rPr>
            </a:br>
            <a:r>
              <a:rPr lang="cs-CZ" sz="1400" b="1" dirty="0">
                <a:solidFill>
                  <a:srgbClr val="002060"/>
                </a:solidFill>
              </a:rPr>
              <a:t>10:15 – 10:30</a:t>
            </a:r>
            <a:r>
              <a:rPr lang="cs-CZ" sz="1400" b="1" dirty="0">
                <a:solidFill>
                  <a:schemeClr val="tx1"/>
                </a:solidFill>
              </a:rPr>
              <a:t>   Dvojjazyční asistenti do škol (Mgr. Hana Víznerová; Meta o.p.s.)</a:t>
            </a:r>
            <a:br>
              <a:rPr lang="cs-CZ" sz="1400" b="1" dirty="0">
                <a:solidFill>
                  <a:schemeClr val="tx1"/>
                </a:solidFill>
              </a:rPr>
            </a:br>
            <a:r>
              <a:rPr lang="cs-CZ" sz="1400" b="1" dirty="0">
                <a:solidFill>
                  <a:srgbClr val="002060"/>
                </a:solidFill>
              </a:rPr>
              <a:t>10:30 – 11:00</a:t>
            </a:r>
            <a:r>
              <a:rPr lang="cs-CZ" sz="1400" b="1" dirty="0">
                <a:solidFill>
                  <a:schemeClr val="tx1"/>
                </a:solidFill>
              </a:rPr>
              <a:t>   Dobré praxe </a:t>
            </a:r>
            <a:r>
              <a:rPr lang="cs-CZ" sz="1400" b="1" dirty="0" smtClean="0">
                <a:solidFill>
                  <a:schemeClr val="tx1"/>
                </a:solidFill>
              </a:rPr>
              <a:t>asistentů </a:t>
            </a:r>
            <a:r>
              <a:rPr lang="cs-CZ" sz="1400" b="1" dirty="0">
                <a:solidFill>
                  <a:schemeClr val="tx1"/>
                </a:solidFill>
              </a:rPr>
              <a:t>z </a:t>
            </a:r>
            <a:r>
              <a:rPr lang="cs-CZ" sz="1400" b="1" dirty="0" err="1" smtClean="0">
                <a:solidFill>
                  <a:schemeClr val="tx1"/>
                </a:solidFill>
              </a:rPr>
              <a:t>proj</a:t>
            </a:r>
            <a:r>
              <a:rPr lang="cs-CZ" sz="1400" b="1" dirty="0" smtClean="0">
                <a:solidFill>
                  <a:schemeClr val="tx1"/>
                </a:solidFill>
              </a:rPr>
              <a:t>. </a:t>
            </a:r>
            <a:r>
              <a:rPr lang="cs-CZ" sz="1400" b="1" dirty="0">
                <a:solidFill>
                  <a:schemeClr val="tx1"/>
                </a:solidFill>
              </a:rPr>
              <a:t>Šance na úspěch (PhDr. Lenka Felcmanová, Ph.D., ČOSIV </a:t>
            </a:r>
            <a:r>
              <a:rPr lang="cs-CZ" sz="1400" b="1" dirty="0" err="1">
                <a:solidFill>
                  <a:schemeClr val="tx1"/>
                </a:solidFill>
              </a:rPr>
              <a:t>z.s</a:t>
            </a:r>
            <a:r>
              <a:rPr lang="cs-CZ" sz="1400" b="1" dirty="0">
                <a:solidFill>
                  <a:schemeClr val="tx1"/>
                </a:solidFill>
              </a:rPr>
              <a:t>.)</a:t>
            </a:r>
            <a:br>
              <a:rPr lang="cs-CZ" sz="1400" b="1" dirty="0">
                <a:solidFill>
                  <a:schemeClr val="tx1"/>
                </a:solidFill>
              </a:rPr>
            </a:br>
            <a:r>
              <a:rPr lang="cs-CZ" sz="1400" b="1" dirty="0">
                <a:solidFill>
                  <a:srgbClr val="002060"/>
                </a:solidFill>
              </a:rPr>
              <a:t>11:00 – 11:20</a:t>
            </a:r>
            <a:r>
              <a:rPr lang="cs-CZ" sz="1400" b="1" dirty="0">
                <a:solidFill>
                  <a:schemeClr val="tx1"/>
                </a:solidFill>
              </a:rPr>
              <a:t>   Názory a zkušenosti asistentů </a:t>
            </a:r>
            <a:r>
              <a:rPr lang="cs-CZ" sz="1400" b="1" dirty="0" smtClean="0">
                <a:solidFill>
                  <a:schemeClr val="tx1"/>
                </a:solidFill>
              </a:rPr>
              <a:t>dle </a:t>
            </a:r>
            <a:r>
              <a:rPr lang="cs-CZ" sz="1400" b="1" dirty="0">
                <a:solidFill>
                  <a:schemeClr val="tx1"/>
                </a:solidFill>
              </a:rPr>
              <a:t>jejich </a:t>
            </a:r>
            <a:r>
              <a:rPr lang="cs-CZ" sz="1400" b="1" dirty="0" err="1" smtClean="0">
                <a:solidFill>
                  <a:schemeClr val="tx1"/>
                </a:solidFill>
              </a:rPr>
              <a:t>abs</a:t>
            </a:r>
            <a:r>
              <a:rPr lang="cs-CZ" sz="1400" b="1" dirty="0" smtClean="0">
                <a:solidFill>
                  <a:schemeClr val="tx1"/>
                </a:solidFill>
              </a:rPr>
              <a:t>. </a:t>
            </a:r>
            <a:r>
              <a:rPr lang="cs-CZ" sz="1400" b="1" dirty="0">
                <a:solidFill>
                  <a:schemeClr val="tx1"/>
                </a:solidFill>
              </a:rPr>
              <a:t>prací (Mgr. Vladislava Kršková, Rytmus o.p.s</a:t>
            </a:r>
            <a:r>
              <a:rPr lang="cs-CZ" sz="1400" b="1" dirty="0" smtClean="0">
                <a:solidFill>
                  <a:schemeClr val="tx1"/>
                </a:solidFill>
              </a:rPr>
              <a:t>.)</a:t>
            </a:r>
          </a:p>
          <a:p>
            <a:pPr algn="l" eaLnBrk="1" hangingPunct="1">
              <a:lnSpc>
                <a:spcPct val="200000"/>
              </a:lnSpc>
              <a:defRPr/>
            </a:pPr>
            <a:r>
              <a:rPr lang="cs-CZ" sz="1400" b="1" dirty="0" smtClean="0">
                <a:solidFill>
                  <a:srgbClr val="002060"/>
                </a:solidFill>
              </a:rPr>
              <a:t>11:30 </a:t>
            </a:r>
            <a:r>
              <a:rPr lang="cs-CZ" sz="1400" b="1" dirty="0">
                <a:solidFill>
                  <a:srgbClr val="002060"/>
                </a:solidFill>
              </a:rPr>
              <a:t>– 12:00</a:t>
            </a:r>
            <a:r>
              <a:rPr lang="cs-CZ" sz="1400" b="1" dirty="0">
                <a:solidFill>
                  <a:schemeClr val="tx1"/>
                </a:solidFill>
              </a:rPr>
              <a:t>   Přestávka – </a:t>
            </a:r>
            <a:r>
              <a:rPr lang="cs-CZ" sz="1400" b="1" dirty="0" smtClean="0">
                <a:solidFill>
                  <a:schemeClr val="tx1"/>
                </a:solidFill>
              </a:rPr>
              <a:t>občerstvení</a:t>
            </a:r>
          </a:p>
          <a:p>
            <a:pPr algn="l" eaLnBrk="1" hangingPunct="1">
              <a:lnSpc>
                <a:spcPct val="200000"/>
              </a:lnSpc>
              <a:spcBef>
                <a:spcPts val="0"/>
              </a:spcBef>
              <a:defRPr/>
            </a:pPr>
            <a:r>
              <a:rPr lang="cs-CZ" sz="1400" b="1" dirty="0" smtClean="0">
                <a:solidFill>
                  <a:srgbClr val="002060"/>
                </a:solidFill>
              </a:rPr>
              <a:t>12:00 </a:t>
            </a:r>
            <a:r>
              <a:rPr lang="cs-CZ" sz="1400" b="1" dirty="0">
                <a:solidFill>
                  <a:srgbClr val="002060"/>
                </a:solidFill>
              </a:rPr>
              <a:t>– 12:45</a:t>
            </a:r>
            <a:r>
              <a:rPr lang="cs-CZ" sz="1400" b="1" dirty="0">
                <a:solidFill>
                  <a:schemeClr val="tx1"/>
                </a:solidFill>
              </a:rPr>
              <a:t>   Nejčastější chyby v profesi </a:t>
            </a:r>
            <a:r>
              <a:rPr lang="cs-CZ" sz="1400" b="1" dirty="0" err="1" smtClean="0">
                <a:solidFill>
                  <a:schemeClr val="tx1"/>
                </a:solidFill>
              </a:rPr>
              <a:t>asist</a:t>
            </a:r>
            <a:r>
              <a:rPr lang="cs-CZ" sz="1400" b="1" dirty="0" smtClean="0">
                <a:solidFill>
                  <a:schemeClr val="tx1"/>
                </a:solidFill>
              </a:rPr>
              <a:t>. </a:t>
            </a:r>
            <a:r>
              <a:rPr lang="cs-CZ" sz="1400" b="1" dirty="0">
                <a:solidFill>
                  <a:schemeClr val="tx1"/>
                </a:solidFill>
              </a:rPr>
              <a:t>pedagoga (PhDr. Zbyněk Němec, Ph.D., Nová škola o.p.s.)</a:t>
            </a:r>
            <a:br>
              <a:rPr lang="cs-CZ" sz="1400" b="1" dirty="0">
                <a:solidFill>
                  <a:schemeClr val="tx1"/>
                </a:solidFill>
              </a:rPr>
            </a:br>
            <a:r>
              <a:rPr lang="cs-CZ" sz="1400" b="1" dirty="0">
                <a:solidFill>
                  <a:srgbClr val="002060"/>
                </a:solidFill>
              </a:rPr>
              <a:t>12:45 – 14:00</a:t>
            </a:r>
            <a:r>
              <a:rPr lang="cs-CZ" sz="1400" b="1" dirty="0">
                <a:solidFill>
                  <a:schemeClr val="tx1"/>
                </a:solidFill>
              </a:rPr>
              <a:t>   Diskuze: dotazy asistentů pedagoga z praxe, nejasnosti profese</a:t>
            </a:r>
          </a:p>
        </p:txBody>
      </p:sp>
      <p:pic>
        <p:nvPicPr>
          <p:cNvPr id="15363" name="Picture 3" descr="D:\Nová škola\grafika\graficke_prvky\patka_web_prezenta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69025"/>
            <a:ext cx="91440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D:\Nová škola\grafika\graficke_prvky\hlavicka_prezentac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Nadpis 3"/>
          <p:cNvSpPr>
            <a:spLocks noGrp="1"/>
          </p:cNvSpPr>
          <p:nvPr>
            <p:ph type="title"/>
          </p:nvPr>
        </p:nvSpPr>
        <p:spPr>
          <a:xfrm>
            <a:off x="457200" y="1366838"/>
            <a:ext cx="8229600" cy="612775"/>
          </a:xfrm>
        </p:spPr>
        <p:txBody>
          <a:bodyPr/>
          <a:lstStyle/>
          <a:p>
            <a:pPr eaLnBrk="1" hangingPunct="1"/>
            <a:r>
              <a:rPr lang="cs-CZ" sz="2000" b="1" dirty="0" smtClean="0">
                <a:latin typeface="Arial" charset="0"/>
              </a:rPr>
              <a:t>Nová škola, o.p.s.</a:t>
            </a:r>
            <a:br>
              <a:rPr lang="cs-CZ" sz="2000" b="1" dirty="0" smtClean="0">
                <a:latin typeface="Arial" charset="0"/>
              </a:rPr>
            </a:br>
            <a:r>
              <a:rPr lang="cs-CZ" sz="1600" b="1" dirty="0" smtClean="0">
                <a:latin typeface="Arial" charset="0"/>
              </a:rPr>
              <a:t>Asistentský program</a:t>
            </a:r>
          </a:p>
        </p:txBody>
      </p:sp>
      <p:sp>
        <p:nvSpPr>
          <p:cNvPr id="19458" name="Zástupný symbol pro obsah 4"/>
          <p:cNvSpPr>
            <a:spLocks noGrp="1"/>
          </p:cNvSpPr>
          <p:nvPr>
            <p:ph idx="1"/>
          </p:nvPr>
        </p:nvSpPr>
        <p:spPr>
          <a:xfrm>
            <a:off x="468313" y="1979613"/>
            <a:ext cx="8229600" cy="4113683"/>
          </a:xfrm>
        </p:spPr>
        <p:txBody>
          <a:bodyPr/>
          <a:lstStyle/>
          <a:p>
            <a:pPr marL="0" indent="0" algn="ctr">
              <a:spcBef>
                <a:spcPts val="1200"/>
              </a:spcBef>
              <a:spcAft>
                <a:spcPts val="600"/>
              </a:spcAft>
              <a:buNone/>
            </a:pPr>
            <a:r>
              <a:rPr lang="cs-CZ" sz="1500" dirty="0" smtClean="0"/>
              <a:t>        </a:t>
            </a:r>
            <a:r>
              <a:rPr lang="cs-CZ" sz="1800" b="1" dirty="0" smtClean="0"/>
              <a:t>Hráli </a:t>
            </a:r>
            <a:r>
              <a:rPr lang="cs-CZ" sz="1800" b="1" dirty="0"/>
              <a:t>jsme klíčovou roli při zavádění </a:t>
            </a:r>
            <a:r>
              <a:rPr lang="cs-CZ" sz="1800" b="1" dirty="0" smtClean="0"/>
              <a:t>AP a ŠA </a:t>
            </a:r>
            <a:r>
              <a:rPr lang="cs-CZ" sz="1800" b="1" dirty="0"/>
              <a:t>do vzdělávacího </a:t>
            </a:r>
            <a:r>
              <a:rPr lang="cs-CZ" sz="1800" b="1" dirty="0" smtClean="0"/>
              <a:t>systému: </a:t>
            </a:r>
          </a:p>
          <a:p>
            <a:pPr>
              <a:spcBef>
                <a:spcPts val="1200"/>
              </a:spcBef>
              <a:spcAft>
                <a:spcPts val="800"/>
              </a:spcAft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Spolupodíleli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jsme se na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prosazení AP do </a:t>
            </a: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legislativy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(2004).</a:t>
            </a:r>
          </a:p>
          <a:p>
            <a:pPr>
              <a:spcBef>
                <a:spcPts val="1200"/>
              </a:spcBef>
              <a:spcAft>
                <a:spcPts val="800"/>
              </a:spcAft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Již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v letech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2005 – 2006  jsme proškolili  prvních 160 asistentů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. Řada z nich dodnes pracuje na pozici AP v 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ZŠ. 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spcAft>
                <a:spcPts val="800"/>
              </a:spcAft>
            </a:pP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Před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7 lety jsme započali se zaváděním školních asistentů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do vybraných ZŠ (vzor z GB „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ethnic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assistants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“). </a:t>
            </a:r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spcAft>
                <a:spcPts val="800"/>
              </a:spcAft>
            </a:pP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 4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letech pilotování převzalo MŠMT tento koncept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(inspirováno naší metodikou) a zařadilo ŠA do výzev hrazených z prostředků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ESF. </a:t>
            </a:r>
          </a:p>
          <a:p>
            <a:pPr>
              <a:spcBef>
                <a:spcPts val="1200"/>
              </a:spcBef>
              <a:spcAft>
                <a:spcPts val="800"/>
              </a:spcAft>
            </a:pP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2016 - 2017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si vybralo zapojení ŠA cca 3100 </a:t>
            </a: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projektů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(převážně „šablony I“)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spcBef>
                <a:spcPts val="800"/>
              </a:spcBef>
              <a:spcAft>
                <a:spcPts val="800"/>
              </a:spcAft>
              <a:buNone/>
            </a:pPr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459" name="Picture 3" descr="D:\Nová škola\grafika\graficke_prvky\patka_web_prezenta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69025"/>
            <a:ext cx="91440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D:\Nová škola\grafika\graficke_prvky\hlavicka_prezentac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1820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Nadpis 3"/>
          <p:cNvSpPr>
            <a:spLocks noGrp="1"/>
          </p:cNvSpPr>
          <p:nvPr>
            <p:ph type="title"/>
          </p:nvPr>
        </p:nvSpPr>
        <p:spPr>
          <a:xfrm>
            <a:off x="457200" y="1366838"/>
            <a:ext cx="8229600" cy="612775"/>
          </a:xfrm>
        </p:spPr>
        <p:txBody>
          <a:bodyPr/>
          <a:lstStyle/>
          <a:p>
            <a:pPr eaLnBrk="1" hangingPunct="1"/>
            <a:r>
              <a:rPr lang="cs-CZ" sz="2000" b="1" dirty="0" smtClean="0">
                <a:latin typeface="Arial" charset="0"/>
              </a:rPr>
              <a:t>Nová škola, o.p.s.</a:t>
            </a:r>
            <a:br>
              <a:rPr lang="cs-CZ" sz="2000" b="1" dirty="0" smtClean="0">
                <a:latin typeface="Arial" charset="0"/>
              </a:rPr>
            </a:br>
            <a:r>
              <a:rPr lang="cs-CZ" sz="1600" b="1" dirty="0" smtClean="0">
                <a:latin typeface="Arial" charset="0"/>
              </a:rPr>
              <a:t>Asistentský program</a:t>
            </a:r>
          </a:p>
        </p:txBody>
      </p:sp>
      <p:sp>
        <p:nvSpPr>
          <p:cNvPr id="19458" name="Zástupný symbol pro obsah 4"/>
          <p:cNvSpPr>
            <a:spLocks noGrp="1"/>
          </p:cNvSpPr>
          <p:nvPr>
            <p:ph idx="1"/>
          </p:nvPr>
        </p:nvSpPr>
        <p:spPr>
          <a:xfrm>
            <a:off x="468313" y="1989138"/>
            <a:ext cx="8229600" cy="3921125"/>
          </a:xfrm>
        </p:spPr>
        <p:txBody>
          <a:bodyPr/>
          <a:lstStyle/>
          <a:p>
            <a:pPr marL="0" indent="0" algn="ctr">
              <a:buNone/>
            </a:pPr>
            <a:r>
              <a:rPr lang="cs-CZ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 čem stavíme</a:t>
            </a:r>
          </a:p>
          <a:p>
            <a:pPr>
              <a:lnSpc>
                <a:spcPct val="150000"/>
              </a:lnSpc>
            </a:pPr>
            <a:r>
              <a:rPr lang="cs-CZ" sz="1500" dirty="0" smtClean="0">
                <a:latin typeface="Arial" charset="0"/>
              </a:rPr>
              <a:t>Asistent pedagoga či školní asistent – nikoli osobní asistent</a:t>
            </a:r>
          </a:p>
          <a:p>
            <a:pPr>
              <a:lnSpc>
                <a:spcPct val="150000"/>
              </a:lnSpc>
            </a:pPr>
            <a:r>
              <a:rPr lang="cs-CZ" sz="1500" dirty="0" smtClean="0">
                <a:latin typeface="Arial" charset="0"/>
              </a:rPr>
              <a:t>Zapojení do výuky, aby znal děti a oni jeho + opora pedagogovi (přínos/zátěž)</a:t>
            </a:r>
          </a:p>
          <a:p>
            <a:pPr>
              <a:lnSpc>
                <a:spcPct val="150000"/>
              </a:lnSpc>
            </a:pPr>
            <a:r>
              <a:rPr lang="cs-CZ" sz="1500" dirty="0" smtClean="0">
                <a:latin typeface="Arial" charset="0"/>
              </a:rPr>
              <a:t>Participace na neformálním vzdělávání – odpolední kluby, doučování, volnočasové aktivity</a:t>
            </a:r>
          </a:p>
          <a:p>
            <a:pPr>
              <a:lnSpc>
                <a:spcPct val="150000"/>
              </a:lnSpc>
            </a:pPr>
            <a:r>
              <a:rPr lang="cs-CZ" sz="1500" dirty="0" smtClean="0">
                <a:latin typeface="Arial" charset="0"/>
              </a:rPr>
              <a:t>Most mezi rodinou a školou, každodenní práce podepřená většími akcemi</a:t>
            </a:r>
          </a:p>
          <a:p>
            <a:pPr>
              <a:lnSpc>
                <a:spcPct val="150000"/>
              </a:lnSpc>
            </a:pPr>
            <a:r>
              <a:rPr lang="cs-CZ" sz="1500" dirty="0" smtClean="0">
                <a:latin typeface="Arial" charset="0"/>
              </a:rPr>
              <a:t>Dostatek času na práci v rodině, s rodinou, v rodinném prostředí</a:t>
            </a:r>
          </a:p>
          <a:p>
            <a:pPr>
              <a:lnSpc>
                <a:spcPct val="150000"/>
              </a:lnSpc>
            </a:pPr>
            <a:r>
              <a:rPr lang="cs-CZ" sz="1500" dirty="0" smtClean="0">
                <a:latin typeface="Arial" charset="0"/>
              </a:rPr>
              <a:t>Dostatek času na nepřímou </a:t>
            </a:r>
            <a:r>
              <a:rPr lang="cs-CZ" sz="1500" dirty="0">
                <a:latin typeface="Arial" charset="0"/>
              </a:rPr>
              <a:t>práci </a:t>
            </a:r>
            <a:r>
              <a:rPr lang="cs-CZ" sz="1500" dirty="0" smtClean="0">
                <a:latin typeface="Arial" charset="0"/>
              </a:rPr>
              <a:t>(dokumentace, přípravy, reflexe atd.) </a:t>
            </a:r>
          </a:p>
          <a:p>
            <a:pPr>
              <a:lnSpc>
                <a:spcPct val="150000"/>
              </a:lnSpc>
            </a:pPr>
            <a:r>
              <a:rPr lang="cs-CZ" sz="1500" dirty="0" smtClean="0">
                <a:latin typeface="Arial" charset="0"/>
              </a:rPr>
              <a:t>Metodické vedení (zprostředkovaně + návštěvy), sdílení, kazuistiky, mentoring, supervize</a:t>
            </a:r>
          </a:p>
          <a:p>
            <a:pPr>
              <a:lnSpc>
                <a:spcPct val="150000"/>
              </a:lnSpc>
            </a:pPr>
            <a:r>
              <a:rPr lang="cs-CZ" sz="1500" dirty="0" smtClean="0">
                <a:latin typeface="Arial" charset="0"/>
              </a:rPr>
              <a:t>Kvalifikace: komunikace </a:t>
            </a:r>
            <a:r>
              <a:rPr lang="cs-CZ" sz="1500" dirty="0">
                <a:latin typeface="Arial" charset="0"/>
              </a:rPr>
              <a:t>+</a:t>
            </a:r>
            <a:r>
              <a:rPr lang="cs-CZ" sz="1500" dirty="0" smtClean="0">
                <a:latin typeface="Arial" charset="0"/>
              </a:rPr>
              <a:t> znalost místa (komunita / lokalita)</a:t>
            </a:r>
          </a:p>
          <a:p>
            <a:pPr>
              <a:lnSpc>
                <a:spcPct val="150000"/>
              </a:lnSpc>
            </a:pPr>
            <a:r>
              <a:rPr lang="cs-CZ" sz="1500" dirty="0" smtClean="0">
                <a:latin typeface="Arial" charset="0"/>
              </a:rPr>
              <a:t>Financování, vzdělávání, web (znalostní platforma vhodná pro sdílení)</a:t>
            </a:r>
          </a:p>
          <a:p>
            <a:endParaRPr lang="cs-CZ" sz="1500" dirty="0" smtClean="0">
              <a:latin typeface="Arial" charset="0"/>
            </a:endParaRPr>
          </a:p>
          <a:p>
            <a:pPr marL="0" indent="0">
              <a:buNone/>
            </a:pPr>
            <a:endParaRPr lang="cs-CZ" sz="1500" dirty="0" smtClean="0"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endParaRPr lang="cs-CZ" sz="1400" dirty="0" smtClean="0">
              <a:latin typeface="Arial" charset="0"/>
            </a:endParaRPr>
          </a:p>
          <a:p>
            <a:pPr eaLnBrk="1" hangingPunct="1"/>
            <a:endParaRPr lang="cs-CZ" sz="1400" dirty="0" smtClean="0"/>
          </a:p>
        </p:txBody>
      </p:sp>
      <p:pic>
        <p:nvPicPr>
          <p:cNvPr id="19459" name="Picture 3" descr="D:\Nová škola\grafika\graficke_prvky\patka_web_prezenta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69025"/>
            <a:ext cx="91440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D:\Nová škola\grafika\graficke_prvky\hlavicka_prezentac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4122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Nadpis 3"/>
          <p:cNvSpPr>
            <a:spLocks noGrp="1"/>
          </p:cNvSpPr>
          <p:nvPr>
            <p:ph type="title" idx="4294967295"/>
          </p:nvPr>
        </p:nvSpPr>
        <p:spPr>
          <a:xfrm>
            <a:off x="457200" y="1366838"/>
            <a:ext cx="8229600" cy="612775"/>
          </a:xfrm>
        </p:spPr>
        <p:txBody>
          <a:bodyPr/>
          <a:lstStyle/>
          <a:p>
            <a:pPr eaLnBrk="1" hangingPunct="1"/>
            <a:r>
              <a:rPr lang="cs-CZ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Šance na úspěch</a:t>
            </a:r>
          </a:p>
        </p:txBody>
      </p:sp>
      <p:sp>
        <p:nvSpPr>
          <p:cNvPr id="21506" name="Zástupný symbol pro obsah 4"/>
          <p:cNvSpPr>
            <a:spLocks noGrp="1"/>
          </p:cNvSpPr>
          <p:nvPr>
            <p:ph idx="4294967295"/>
          </p:nvPr>
        </p:nvSpPr>
        <p:spPr>
          <a:xfrm>
            <a:off x="468313" y="1979613"/>
            <a:ext cx="8229600" cy="3897659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2016 – 2019 jsme působili na 6 ZŠ v 5 krajích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(ZŠ Kamenná stezka v Kutné Hoře, ZŠ Zlonice (okr. Slaný),  ZŠ ul. Míru v Rokycanech, ZŠ Pernink (Krušné hory), ZŠ Vohradského ve Šluknově a ZŠ Vodárenská v Jaroměři – Josefově.</a:t>
            </a:r>
          </a:p>
          <a:p>
            <a:pPr eaLnBrk="1" hangingPunct="1">
              <a:spcBef>
                <a:spcPts val="1200"/>
              </a:spcBef>
            </a:pP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Projekt byl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třetím projektem v řadě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vycházel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ze zkušeností svých předchůdců.</a:t>
            </a:r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</a:pP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 každé škole jsme měli tým: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garant, koordinátor, speciální pedagog, spolupracující pedagogové a školní asistent/ti</a:t>
            </a:r>
          </a:p>
          <a:p>
            <a:pPr eaLnBrk="1" hangingPunct="1">
              <a:spcBef>
                <a:spcPts val="1200"/>
              </a:spcBef>
            </a:pP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Práce asistentů byla rozdělena do tří oblastí: </a:t>
            </a:r>
          </a:p>
          <a:p>
            <a:pPr marL="0" indent="0" eaLnBrk="1" hangingPunct="1">
              <a:spcBef>
                <a:spcPts val="1200"/>
              </a:spcBef>
              <a:buNone/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a) práce při vyučování; </a:t>
            </a:r>
          </a:p>
          <a:p>
            <a:pPr marL="0" indent="0" eaLnBrk="1" hangingPunct="1">
              <a:spcBef>
                <a:spcPts val="1200"/>
              </a:spcBef>
              <a:buNone/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b) práce po vyučování v odpoledním klubu; </a:t>
            </a:r>
          </a:p>
          <a:p>
            <a:pPr marL="0" indent="0" eaLnBrk="1" hangingPunct="1">
              <a:spcBef>
                <a:spcPts val="1200"/>
              </a:spcBef>
              <a:buNone/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c) práce s rodinou či v rodinném prostředí; </a:t>
            </a:r>
          </a:p>
          <a:p>
            <a:pPr eaLnBrk="1" hangingPunct="1">
              <a:spcBef>
                <a:spcPts val="1200"/>
              </a:spcBef>
            </a:pP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Asistenti zajištovali program pro děti i během léta</a:t>
            </a:r>
          </a:p>
          <a:p>
            <a:pPr marL="0" indent="0" eaLnBrk="1" hangingPunct="1">
              <a:spcBef>
                <a:spcPts val="2400"/>
              </a:spcBef>
              <a:buNone/>
            </a:pPr>
            <a:endParaRPr lang="cs-CZ" sz="1600" b="1" dirty="0" smtClean="0"/>
          </a:p>
        </p:txBody>
      </p:sp>
      <p:pic>
        <p:nvPicPr>
          <p:cNvPr id="21507" name="Picture 3" descr="D:\Nová škola\grafika\graficke_prvky\patka_web_prezenta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69025"/>
            <a:ext cx="91440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D:\Nová škola\grafika\graficke_prvky\hlavicka_prezentac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2790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Nadpis 3"/>
          <p:cNvSpPr>
            <a:spLocks noGrp="1"/>
          </p:cNvSpPr>
          <p:nvPr>
            <p:ph type="title"/>
          </p:nvPr>
        </p:nvSpPr>
        <p:spPr>
          <a:xfrm>
            <a:off x="457200" y="1366838"/>
            <a:ext cx="8229600" cy="612775"/>
          </a:xfrm>
        </p:spPr>
        <p:txBody>
          <a:bodyPr/>
          <a:lstStyle/>
          <a:p>
            <a:pPr eaLnBrk="1" hangingPunct="1"/>
            <a:r>
              <a:rPr lang="cs-CZ" sz="1600" dirty="0" smtClean="0"/>
              <a:t>Šance na úspěch</a:t>
            </a:r>
          </a:p>
        </p:txBody>
      </p:sp>
      <p:pic>
        <p:nvPicPr>
          <p:cNvPr id="31746" name="Picture 3" descr="D:\Nová škola\grafika\graficke_prvky\patka_web_prezenta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69025"/>
            <a:ext cx="91440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4" descr="D:\Nová škola\grafika\graficke_prvky\hlavicka_prezentac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5"/>
          <a:srcRect t="5386"/>
          <a:stretch>
            <a:fillRect/>
          </a:stretch>
        </p:blipFill>
        <p:spPr>
          <a:xfrm>
            <a:off x="2874963" y="1844675"/>
            <a:ext cx="3394075" cy="42814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Nadpis 3"/>
          <p:cNvSpPr>
            <a:spLocks noGrp="1"/>
          </p:cNvSpPr>
          <p:nvPr>
            <p:ph type="title" idx="4294967295"/>
          </p:nvPr>
        </p:nvSpPr>
        <p:spPr>
          <a:xfrm>
            <a:off x="468313" y="1231900"/>
            <a:ext cx="8229600" cy="612775"/>
          </a:xfrm>
        </p:spPr>
        <p:txBody>
          <a:bodyPr/>
          <a:lstStyle/>
          <a:p>
            <a:pPr eaLnBrk="1" hangingPunct="1"/>
            <a:r>
              <a:rPr lang="cs-CZ" sz="1800" b="1" dirty="0" smtClean="0"/>
              <a:t>Šance na úspěch</a:t>
            </a:r>
          </a:p>
        </p:txBody>
      </p:sp>
      <p:sp>
        <p:nvSpPr>
          <p:cNvPr id="21506" name="Zástupný symbol pro obsah 4"/>
          <p:cNvSpPr>
            <a:spLocks noGrp="1"/>
          </p:cNvSpPr>
          <p:nvPr>
            <p:ph idx="4294967295"/>
          </p:nvPr>
        </p:nvSpPr>
        <p:spPr>
          <a:xfrm>
            <a:off x="457200" y="1715294"/>
            <a:ext cx="8229600" cy="4378002"/>
          </a:xfrm>
        </p:spPr>
        <p:txBody>
          <a:bodyPr/>
          <a:lstStyle/>
          <a:p>
            <a:pPr eaLnBrk="1" hangingPunct="1">
              <a:spcBef>
                <a:spcPts val="1800"/>
              </a:spcBef>
            </a:pP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Každá škola </a:t>
            </a: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měla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k dispozici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dva metodiky, supervizora, mentora a experta na inkluzivní vzdělávání.</a:t>
            </a:r>
          </a:p>
          <a:p>
            <a:pPr eaLnBrk="1" hangingPunct="1">
              <a:spcBef>
                <a:spcPts val="1200"/>
              </a:spcBef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Krom personální podpory jsme </a:t>
            </a: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školám poskytli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indent="0" eaLnBrk="1" hangingPunct="1">
              <a:spcBef>
                <a:spcPts val="200"/>
              </a:spcBef>
              <a:buNone/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a) na míru ušité </a:t>
            </a: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DVPP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(36 kurzů, 750 proškolených účastníků) </a:t>
            </a:r>
          </a:p>
          <a:p>
            <a:pPr marL="324000" indent="0" eaLnBrk="1" hangingPunct="1">
              <a:spcBef>
                <a:spcPts val="200"/>
              </a:spcBef>
              <a:buNone/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b) pomoc při sestavování </a:t>
            </a: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inkluzivní strategie školy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(i následného akčního plánu) a  doprovázení při plenění jednotlivých kroků strategie.</a:t>
            </a:r>
          </a:p>
          <a:p>
            <a:pPr>
              <a:spcBef>
                <a:spcPts val="1800"/>
              </a:spcBef>
            </a:pP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individuální i skupinové supervize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projektovým týmům a spolupracujícím učitelům popř. AP na zapojených školách;</a:t>
            </a:r>
          </a:p>
          <a:p>
            <a:pPr>
              <a:spcBef>
                <a:spcPts val="1800"/>
              </a:spcBef>
            </a:pP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mentoring pedagogům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spolu s konzultacemi přímo na školách;</a:t>
            </a:r>
          </a:p>
          <a:p>
            <a:pPr>
              <a:spcBef>
                <a:spcPts val="1800"/>
              </a:spcBef>
            </a:pP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společná setkání asistentů, spec. pedagogů i koordinátorů inkluze</a:t>
            </a:r>
          </a:p>
          <a:p>
            <a:pPr marL="288000" indent="0">
              <a:spcBef>
                <a:spcPts val="0"/>
              </a:spcBef>
              <a:buNone/>
            </a:pP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– sdílení, mentoring, supervize; </a:t>
            </a:r>
          </a:p>
          <a:p>
            <a:pPr>
              <a:spcBef>
                <a:spcPts val="1800"/>
              </a:spcBef>
            </a:pP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etodické návštěvy na školách.</a:t>
            </a:r>
          </a:p>
          <a:p>
            <a:pPr eaLnBrk="1" hangingPunct="1"/>
            <a:endParaRPr lang="cs-CZ" sz="1400" dirty="0" smtClean="0"/>
          </a:p>
        </p:txBody>
      </p:sp>
      <p:pic>
        <p:nvPicPr>
          <p:cNvPr id="21507" name="Picture 3" descr="D:\Nová škola\grafika\graficke_prvky\patka_web_prezenta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69025"/>
            <a:ext cx="91440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D:\Nová škola\grafika\graficke_prvky\hlavicka_prezentac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7655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Nadpis 3"/>
          <p:cNvSpPr>
            <a:spLocks noGrp="1"/>
          </p:cNvSpPr>
          <p:nvPr>
            <p:ph type="title"/>
          </p:nvPr>
        </p:nvSpPr>
        <p:spPr>
          <a:xfrm>
            <a:off x="457200" y="1366838"/>
            <a:ext cx="8229600" cy="612775"/>
          </a:xfrm>
        </p:spPr>
        <p:txBody>
          <a:bodyPr/>
          <a:lstStyle/>
          <a:p>
            <a:pPr eaLnBrk="1" hangingPunct="1"/>
            <a:r>
              <a:rPr lang="cs-CZ" sz="1600" dirty="0" smtClean="0"/>
              <a:t>Šance na úspěch</a:t>
            </a:r>
          </a:p>
        </p:txBody>
      </p:sp>
      <p:pic>
        <p:nvPicPr>
          <p:cNvPr id="35842" name="Picture 3" descr="D:\Nová škola\grafika\graficke_prvky\patka_web_prezenta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69025"/>
            <a:ext cx="91440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4" descr="D:\Nová škola\grafika\graficke_prvky\hlavicka_prezentac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5"/>
          <a:srcRect b="5499"/>
          <a:stretch>
            <a:fillRect/>
          </a:stretch>
        </p:blipFill>
        <p:spPr>
          <a:xfrm>
            <a:off x="555625" y="1844675"/>
            <a:ext cx="8032750" cy="4276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Nadpis 3"/>
          <p:cNvSpPr>
            <a:spLocks noGrp="1"/>
          </p:cNvSpPr>
          <p:nvPr>
            <p:ph type="title"/>
          </p:nvPr>
        </p:nvSpPr>
        <p:spPr>
          <a:xfrm>
            <a:off x="457200" y="1366838"/>
            <a:ext cx="8229600" cy="766762"/>
          </a:xfrm>
        </p:spPr>
        <p:txBody>
          <a:bodyPr/>
          <a:lstStyle/>
          <a:p>
            <a:pPr eaLnBrk="1" hangingPunct="1"/>
            <a:r>
              <a:rPr lang="cs-CZ" sz="1600" b="1" i="1" dirty="0" smtClean="0"/>
              <a:t>Šance na úspěch</a:t>
            </a:r>
            <a:br>
              <a:rPr lang="cs-CZ" sz="1600" b="1" i="1" dirty="0" smtClean="0"/>
            </a:br>
            <a:r>
              <a:rPr lang="cs-CZ" sz="1600" b="1" dirty="0" smtClean="0"/>
              <a:t>Dosavadní výstupy</a:t>
            </a:r>
            <a:r>
              <a:rPr lang="cs-CZ" sz="1600" dirty="0" smtClean="0"/>
              <a:t/>
            </a:r>
            <a:br>
              <a:rPr lang="cs-CZ" sz="1600" dirty="0" smtClean="0"/>
            </a:br>
            <a:endParaRPr lang="cs-CZ" sz="1600" i="1" dirty="0" smtClean="0"/>
          </a:p>
        </p:txBody>
      </p:sp>
      <p:sp>
        <p:nvSpPr>
          <p:cNvPr id="41986" name="Zástupný symbol pro obsah 4"/>
          <p:cNvSpPr>
            <a:spLocks noGrp="1"/>
          </p:cNvSpPr>
          <p:nvPr>
            <p:ph idx="1"/>
          </p:nvPr>
        </p:nvSpPr>
        <p:spPr>
          <a:xfrm>
            <a:off x="457200" y="2084832"/>
            <a:ext cx="8229600" cy="4041331"/>
          </a:xfrm>
        </p:spPr>
        <p:txBody>
          <a:bodyPr/>
          <a:lstStyle/>
          <a:p>
            <a:pPr eaLnBrk="1" hangingPunct="1">
              <a:spcBef>
                <a:spcPts val="3000"/>
              </a:spcBef>
            </a:pPr>
            <a:r>
              <a:rPr lang="cs-CZ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 hodinách podporujeme žáky  I. i II. stupně</a:t>
            </a:r>
            <a:r>
              <a:rPr lang="cs-CZ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, na každé škole v několika třídách </a:t>
            </a:r>
          </a:p>
          <a:p>
            <a:pPr eaLnBrk="1" hangingPunct="1">
              <a:spcBef>
                <a:spcPts val="3000"/>
              </a:spcBef>
            </a:pPr>
            <a:r>
              <a:rPr lang="cs-CZ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Kluby :  projektovými kluby prošlo k dnešnímu dni cca 350 dětí</a:t>
            </a:r>
            <a:r>
              <a:rPr lang="cs-CZ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; kluby se konali 1x - 5x týdně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Vrcholem bylo v roce 2017, díky velkému zájmu dětí i učitelů na zapojených školách, organizování 23 klubů.</a:t>
            </a:r>
          </a:p>
          <a:p>
            <a:pPr eaLnBrk="1" hangingPunct="1">
              <a:spcBef>
                <a:spcPts val="3000"/>
              </a:spcBef>
            </a:pPr>
            <a:r>
              <a:rPr lang="cs-CZ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Podporujeme desítky dětí v rodinném prostředí </a:t>
            </a:r>
            <a:r>
              <a:rPr lang="cs-CZ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popř. po dohodě s rodiči individuálně v prostředí vhodném ke školní přípravě. </a:t>
            </a:r>
          </a:p>
        </p:txBody>
      </p:sp>
      <p:pic>
        <p:nvPicPr>
          <p:cNvPr id="41987" name="Picture 3" descr="D:\Nová škola\grafika\graficke_prvky\patka_web_prezenta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69025"/>
            <a:ext cx="91440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4" descr="D:\Nová škola\grafika\graficke_prvky\hlavicka_prezentac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799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1612</TotalTime>
  <Words>537</Words>
  <Application>Microsoft Office PowerPoint</Application>
  <PresentationFormat>Předvádění na obrazovce (4:3)</PresentationFormat>
  <Paragraphs>78</Paragraphs>
  <Slides>14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7" baseType="lpstr">
      <vt:lpstr>Arial</vt:lpstr>
      <vt:lpstr>Calibri</vt:lpstr>
      <vt:lpstr>Motiv systému Office</vt:lpstr>
      <vt:lpstr>Prezentace aplikace PowerPoint</vt:lpstr>
      <vt:lpstr>II. Konference pro asistenty (AP, ŠA) a jejich pedagogy  </vt:lpstr>
      <vt:lpstr>Nová škola, o.p.s. Asistentský program</vt:lpstr>
      <vt:lpstr>Nová škola, o.p.s. Asistentský program</vt:lpstr>
      <vt:lpstr>Šance na úspěch</vt:lpstr>
      <vt:lpstr>Šance na úspěch</vt:lpstr>
      <vt:lpstr>Šance na úspěch</vt:lpstr>
      <vt:lpstr>Šance na úspěch</vt:lpstr>
      <vt:lpstr>Šance na úspěch Dosavadní výstupy </vt:lpstr>
      <vt:lpstr>Šance na úspěch</vt:lpstr>
      <vt:lpstr>Kvalifikační studium pro AP, ŠA (Studium pedagogiky)</vt:lpstr>
      <vt:lpstr>Počty AP</vt:lpstr>
      <vt:lpstr>ZKUŠENOSTI, ODEZVY, MOTIVACE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Dell</dc:creator>
  <cp:lastModifiedBy>Jozue</cp:lastModifiedBy>
  <cp:revision>103</cp:revision>
  <cp:lastPrinted>2019-05-16T22:25:19Z</cp:lastPrinted>
  <dcterms:created xsi:type="dcterms:W3CDTF">2014-11-03T10:33:03Z</dcterms:created>
  <dcterms:modified xsi:type="dcterms:W3CDTF">2019-05-16T22:26:42Z</dcterms:modified>
</cp:coreProperties>
</file>